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2" r:id="rId2"/>
    <p:sldId id="293" r:id="rId3"/>
    <p:sldId id="294" r:id="rId4"/>
    <p:sldId id="295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305" r:id="rId13"/>
    <p:sldId id="310" r:id="rId14"/>
    <p:sldId id="304" r:id="rId15"/>
    <p:sldId id="306" r:id="rId16"/>
    <p:sldId id="307" r:id="rId17"/>
    <p:sldId id="308" r:id="rId18"/>
    <p:sldId id="309" r:id="rId19"/>
    <p:sldId id="312" r:id="rId20"/>
    <p:sldId id="313" r:id="rId21"/>
    <p:sldId id="311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FE5"/>
    <a:srgbClr val="C198E0"/>
    <a:srgbClr val="0E0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>
      <p:cViewPr varScale="1">
        <p:scale>
          <a:sx n="101" d="100"/>
          <a:sy n="101" d="100"/>
        </p:scale>
        <p:origin x="78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92763-1028-44B4-B343-44858C9708F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C0776-5761-4523-B621-F29C101C2BD1}" type="pres">
      <dgm:prSet presAssocID="{86192763-1028-44B4-B343-44858C9708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2117A1C-9762-4834-B2F5-98AE57FE9C21}" type="presOf" srcId="{86192763-1028-44B4-B343-44858C9708F7}" destId="{362C0776-5761-4523-B621-F29C101C2BD1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DE2C0-72B9-49CC-A1AE-8B12BE5E3A84}" type="doc">
      <dgm:prSet loTypeId="urn:microsoft.com/office/officeart/2005/8/layout/vProcess5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569DB7-0CD3-47C7-A3A4-AB75EB722FDE}">
      <dgm:prSet phldrT="[Текст]" custT="1"/>
      <dgm:spPr/>
      <dgm:t>
        <a:bodyPr/>
        <a:lstStyle/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1990 г.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Школа дополнительного образования на базе государственной школы № 307 </a:t>
          </a:r>
          <a:r>
            <a:rPr lang="ru-RU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Адмиралтейского района  </a:t>
          </a:r>
          <a:endParaRPr lang="ru-RU" sz="16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A5397-075C-4FE5-8CA7-A83D4DC9A0AA}" type="parTrans" cxnId="{BD618E6C-4D6B-4535-B58E-A8CD048144D0}">
      <dgm:prSet/>
      <dgm:spPr/>
      <dgm:t>
        <a:bodyPr/>
        <a:lstStyle/>
        <a:p>
          <a:endParaRPr lang="ru-RU"/>
        </a:p>
      </dgm:t>
    </dgm:pt>
    <dgm:pt modelId="{D4AA355F-960D-4FF0-9039-68B55A616B17}" type="sibTrans" cxnId="{BD618E6C-4D6B-4535-B58E-A8CD048144D0}">
      <dgm:prSet/>
      <dgm:spPr/>
      <dgm:t>
        <a:bodyPr/>
        <a:lstStyle/>
        <a:p>
          <a:endParaRPr lang="ru-RU"/>
        </a:p>
      </dgm:t>
    </dgm:pt>
    <dgm:pt modelId="{769BCFEE-5709-4E62-9EAB-F3BA39F14214}">
      <dgm:prSet phldrT="[Текст]" custT="1"/>
      <dgm:spPr/>
      <dgm:t>
        <a:bodyPr/>
        <a:lstStyle/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2008 г.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Школа  на ул. Планерной (начальная) в </a:t>
          </a:r>
          <a:r>
            <a:rPr lang="ru-RU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Приморском районе</a:t>
          </a:r>
          <a:endParaRPr lang="ru-RU" sz="16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46FD84-57F1-4D48-80F1-01F655F5F9AC}" type="parTrans" cxnId="{A9B7DA36-14C8-4E2D-B086-29C6BD8F0311}">
      <dgm:prSet/>
      <dgm:spPr/>
      <dgm:t>
        <a:bodyPr/>
        <a:lstStyle/>
        <a:p>
          <a:endParaRPr lang="ru-RU"/>
        </a:p>
      </dgm:t>
    </dgm:pt>
    <dgm:pt modelId="{ACA27559-32FF-4DF6-819F-6C734FD0210C}" type="sibTrans" cxnId="{A9B7DA36-14C8-4E2D-B086-29C6BD8F0311}">
      <dgm:prSet/>
      <dgm:spPr/>
      <dgm:t>
        <a:bodyPr/>
        <a:lstStyle/>
        <a:p>
          <a:endParaRPr lang="ru-RU"/>
        </a:p>
      </dgm:t>
    </dgm:pt>
    <dgm:pt modelId="{A4F75E76-89EF-4D02-9E41-3EA4389EAE81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pPr algn="ctr">
            <a:lnSpc>
              <a:spcPts val="1500"/>
            </a:lnSpc>
            <a:spcAft>
              <a:spcPts val="0"/>
            </a:spcAft>
          </a:pPr>
          <a:endParaRPr lang="ru-RU" sz="18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2019 г.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Школа на </a:t>
          </a:r>
          <a:r>
            <a:rPr lang="ru-RU" sz="16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Лахтинском</a:t>
          </a: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пр</a:t>
          </a: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-те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600" b="0" dirty="0" smtClean="0">
              <a:latin typeface="Arial" panose="020B0604020202020204" pitchFamily="34" charset="0"/>
              <a:cs typeface="Arial" panose="020B0604020202020204" pitchFamily="34" charset="0"/>
            </a:rPr>
            <a:t> (полного цикла) в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6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Приморском районе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endParaRPr lang="ru-RU" sz="1600" dirty="0">
            <a:latin typeface="Georgia" panose="02040502050405020303" pitchFamily="18" charset="0"/>
          </a:endParaRPr>
        </a:p>
      </dgm:t>
    </dgm:pt>
    <dgm:pt modelId="{323F3187-7994-4DCD-9EBC-3FF62171DA0A}" type="parTrans" cxnId="{7C75F5EB-7936-4602-81E2-7A6FF4B403A6}">
      <dgm:prSet/>
      <dgm:spPr/>
      <dgm:t>
        <a:bodyPr/>
        <a:lstStyle/>
        <a:p>
          <a:endParaRPr lang="ru-RU"/>
        </a:p>
      </dgm:t>
    </dgm:pt>
    <dgm:pt modelId="{23FF3478-1CB7-47CC-8EC5-E92D0F8C170B}" type="sibTrans" cxnId="{7C75F5EB-7936-4602-81E2-7A6FF4B403A6}">
      <dgm:prSet/>
      <dgm:spPr/>
      <dgm:t>
        <a:bodyPr/>
        <a:lstStyle/>
        <a:p>
          <a:endParaRPr lang="ru-RU"/>
        </a:p>
      </dgm:t>
    </dgm:pt>
    <dgm:pt modelId="{E27A50C2-D8C6-4E71-9104-00C2DD0C004E}">
      <dgm:prSet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2019 г.</a:t>
          </a:r>
        </a:p>
        <a:p>
          <a:pPr algn="ctr">
            <a:lnSpc>
              <a:spcPts val="1500"/>
            </a:lnSpc>
            <a:spcAft>
              <a:spcPts val="0"/>
            </a:spcAft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Школа  в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Ламбери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(полного цикла) во </a:t>
          </a:r>
          <a:r>
            <a:rPr lang="ru-RU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Всеволожском районе</a:t>
          </a:r>
          <a:endParaRPr lang="ru-RU" sz="1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5FF6D8-5B8B-4615-BA11-987E8D191739}" type="sibTrans" cxnId="{8853A89F-5CFE-44D0-9164-B2352F5A97AE}">
      <dgm:prSet/>
      <dgm:spPr/>
      <dgm:t>
        <a:bodyPr/>
        <a:lstStyle/>
        <a:p>
          <a:endParaRPr lang="ru-RU"/>
        </a:p>
      </dgm:t>
    </dgm:pt>
    <dgm:pt modelId="{39563410-F345-4702-8854-E75BF2F8A023}" type="parTrans" cxnId="{8853A89F-5CFE-44D0-9164-B2352F5A97AE}">
      <dgm:prSet/>
      <dgm:spPr/>
      <dgm:t>
        <a:bodyPr/>
        <a:lstStyle/>
        <a:p>
          <a:endParaRPr lang="ru-RU"/>
        </a:p>
      </dgm:t>
    </dgm:pt>
    <dgm:pt modelId="{18349C49-7977-41D7-8069-76B2445891DA}" type="pres">
      <dgm:prSet presAssocID="{48FDE2C0-72B9-49CC-A1AE-8B12BE5E3A8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E50FD1-15E2-4454-BE98-8101F18442E9}" type="pres">
      <dgm:prSet presAssocID="{48FDE2C0-72B9-49CC-A1AE-8B12BE5E3A84}" presName="dummyMaxCanvas" presStyleCnt="0">
        <dgm:presLayoutVars/>
      </dgm:prSet>
      <dgm:spPr/>
    </dgm:pt>
    <dgm:pt modelId="{15445307-8A39-4641-9A59-76766A3134C0}" type="pres">
      <dgm:prSet presAssocID="{48FDE2C0-72B9-49CC-A1AE-8B12BE5E3A8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2929F-7946-4334-96D0-05D753B6F981}" type="pres">
      <dgm:prSet presAssocID="{48FDE2C0-72B9-49CC-A1AE-8B12BE5E3A84}" presName="FourNodes_2" presStyleLbl="node1" presStyleIdx="1" presStyleCnt="4" custLinFactNeighborX="-1607" custLinFactNeighborY="2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DD62D-140F-4DEF-A463-00682F7BBA87}" type="pres">
      <dgm:prSet presAssocID="{48FDE2C0-72B9-49CC-A1AE-8B12BE5E3A8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477D0-162C-4808-A3A9-C5B85F013E56}" type="pres">
      <dgm:prSet presAssocID="{48FDE2C0-72B9-49CC-A1AE-8B12BE5E3A8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9B742-7691-43F0-8BF6-6904A804B448}" type="pres">
      <dgm:prSet presAssocID="{48FDE2C0-72B9-49CC-A1AE-8B12BE5E3A8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FF4A6-5FE5-42EE-96BC-6CE0E1D98BB3}" type="pres">
      <dgm:prSet presAssocID="{48FDE2C0-72B9-49CC-A1AE-8B12BE5E3A8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534D9-FD9F-47A2-938A-63908A375763}" type="pres">
      <dgm:prSet presAssocID="{48FDE2C0-72B9-49CC-A1AE-8B12BE5E3A8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62216E-6CEB-43D0-AC93-775C01700FEF}" type="pres">
      <dgm:prSet presAssocID="{48FDE2C0-72B9-49CC-A1AE-8B12BE5E3A8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7168D-8424-4215-A947-AD417D6E738E}" type="pres">
      <dgm:prSet presAssocID="{48FDE2C0-72B9-49CC-A1AE-8B12BE5E3A8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BDC1F-5A49-4CCE-B68B-102501AB25BB}" type="pres">
      <dgm:prSet presAssocID="{48FDE2C0-72B9-49CC-A1AE-8B12BE5E3A8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CA539-26AA-4445-B12E-B638BEF97EA0}" type="pres">
      <dgm:prSet presAssocID="{48FDE2C0-72B9-49CC-A1AE-8B12BE5E3A8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52F7D4-869D-4AED-A00D-38F3BBE16045}" type="presOf" srcId="{D4AA355F-960D-4FF0-9039-68B55A616B17}" destId="{B659B742-7691-43F0-8BF6-6904A804B448}" srcOrd="0" destOrd="0" presId="urn:microsoft.com/office/officeart/2005/8/layout/vProcess5"/>
    <dgm:cxn modelId="{F8254B93-D5B8-4B4F-B3D5-97DA1105147E}" type="presOf" srcId="{769BCFEE-5709-4E62-9EAB-F3BA39F14214}" destId="{26A7168D-8424-4215-A947-AD417D6E738E}" srcOrd="1" destOrd="0" presId="urn:microsoft.com/office/officeart/2005/8/layout/vProcess5"/>
    <dgm:cxn modelId="{8853A89F-5CFE-44D0-9164-B2352F5A97AE}" srcId="{48FDE2C0-72B9-49CC-A1AE-8B12BE5E3A84}" destId="{E27A50C2-D8C6-4E71-9104-00C2DD0C004E}" srcOrd="3" destOrd="0" parTransId="{39563410-F345-4702-8854-E75BF2F8A023}" sibTransId="{B95FF6D8-5B8B-4615-BA11-987E8D191739}"/>
    <dgm:cxn modelId="{5EC28077-586E-453E-B857-DFE6FA77511A}" type="presOf" srcId="{ACA27559-32FF-4DF6-819F-6C734FD0210C}" destId="{332FF4A6-5FE5-42EE-96BC-6CE0E1D98BB3}" srcOrd="0" destOrd="0" presId="urn:microsoft.com/office/officeart/2005/8/layout/vProcess5"/>
    <dgm:cxn modelId="{8C6D039B-5BF5-480D-9082-EADED0AD254F}" type="presOf" srcId="{A4F75E76-89EF-4D02-9E41-3EA4389EAE81}" destId="{C16DD62D-140F-4DEF-A463-00682F7BBA87}" srcOrd="0" destOrd="0" presId="urn:microsoft.com/office/officeart/2005/8/layout/vProcess5"/>
    <dgm:cxn modelId="{A9B7DA36-14C8-4E2D-B086-29C6BD8F0311}" srcId="{48FDE2C0-72B9-49CC-A1AE-8B12BE5E3A84}" destId="{769BCFEE-5709-4E62-9EAB-F3BA39F14214}" srcOrd="1" destOrd="0" parTransId="{8A46FD84-57F1-4D48-80F1-01F655F5F9AC}" sibTransId="{ACA27559-32FF-4DF6-819F-6C734FD0210C}"/>
    <dgm:cxn modelId="{4C08A650-ABB3-49B4-94BB-D2E24ACD0294}" type="presOf" srcId="{769BCFEE-5709-4E62-9EAB-F3BA39F14214}" destId="{BCB2929F-7946-4334-96D0-05D753B6F981}" srcOrd="0" destOrd="0" presId="urn:microsoft.com/office/officeart/2005/8/layout/vProcess5"/>
    <dgm:cxn modelId="{039AAB7E-A97C-4A9D-BAC4-0E01E07E91DA}" type="presOf" srcId="{E27A50C2-D8C6-4E71-9104-00C2DD0C004E}" destId="{21DCA539-26AA-4445-B12E-B638BEF97EA0}" srcOrd="1" destOrd="0" presId="urn:microsoft.com/office/officeart/2005/8/layout/vProcess5"/>
    <dgm:cxn modelId="{BD618E6C-4D6B-4535-B58E-A8CD048144D0}" srcId="{48FDE2C0-72B9-49CC-A1AE-8B12BE5E3A84}" destId="{E9569DB7-0CD3-47C7-A3A4-AB75EB722FDE}" srcOrd="0" destOrd="0" parTransId="{7F3A5397-075C-4FE5-8CA7-A83D4DC9A0AA}" sibTransId="{D4AA355F-960D-4FF0-9039-68B55A616B17}"/>
    <dgm:cxn modelId="{B4C70C66-CB5D-40BA-89BB-9E54D40B3DC1}" type="presOf" srcId="{E27A50C2-D8C6-4E71-9104-00C2DD0C004E}" destId="{E2A477D0-162C-4808-A3A9-C5B85F013E56}" srcOrd="0" destOrd="0" presId="urn:microsoft.com/office/officeart/2005/8/layout/vProcess5"/>
    <dgm:cxn modelId="{7C75F5EB-7936-4602-81E2-7A6FF4B403A6}" srcId="{48FDE2C0-72B9-49CC-A1AE-8B12BE5E3A84}" destId="{A4F75E76-89EF-4D02-9E41-3EA4389EAE81}" srcOrd="2" destOrd="0" parTransId="{323F3187-7994-4DCD-9EBC-3FF62171DA0A}" sibTransId="{23FF3478-1CB7-47CC-8EC5-E92D0F8C170B}"/>
    <dgm:cxn modelId="{F78D15A0-5276-406A-9DC9-2B266601ADD7}" type="presOf" srcId="{48FDE2C0-72B9-49CC-A1AE-8B12BE5E3A84}" destId="{18349C49-7977-41D7-8069-76B2445891DA}" srcOrd="0" destOrd="0" presId="urn:microsoft.com/office/officeart/2005/8/layout/vProcess5"/>
    <dgm:cxn modelId="{B285401C-490E-47A8-8AA6-F3ACF106E695}" type="presOf" srcId="{A4F75E76-89EF-4D02-9E41-3EA4389EAE81}" destId="{56ABDC1F-5A49-4CCE-B68B-102501AB25BB}" srcOrd="1" destOrd="0" presId="urn:microsoft.com/office/officeart/2005/8/layout/vProcess5"/>
    <dgm:cxn modelId="{ABEC56FA-417D-4A9E-AA19-5BAC2B18477E}" type="presOf" srcId="{E9569DB7-0CD3-47C7-A3A4-AB75EB722FDE}" destId="{15445307-8A39-4641-9A59-76766A3134C0}" srcOrd="0" destOrd="0" presId="urn:microsoft.com/office/officeart/2005/8/layout/vProcess5"/>
    <dgm:cxn modelId="{ED590785-74EA-4FF2-B20D-B587DC5FC8CE}" type="presOf" srcId="{23FF3478-1CB7-47CC-8EC5-E92D0F8C170B}" destId="{161534D9-FD9F-47A2-938A-63908A375763}" srcOrd="0" destOrd="0" presId="urn:microsoft.com/office/officeart/2005/8/layout/vProcess5"/>
    <dgm:cxn modelId="{D7F372F3-5571-4A5D-A97B-D72E5335AB35}" type="presOf" srcId="{E9569DB7-0CD3-47C7-A3A4-AB75EB722FDE}" destId="{CE62216E-6CEB-43D0-AC93-775C01700FEF}" srcOrd="1" destOrd="0" presId="urn:microsoft.com/office/officeart/2005/8/layout/vProcess5"/>
    <dgm:cxn modelId="{09E6A20A-16F8-48C6-8CA1-6E76FBBB7B66}" type="presParOf" srcId="{18349C49-7977-41D7-8069-76B2445891DA}" destId="{A4E50FD1-15E2-4454-BE98-8101F18442E9}" srcOrd="0" destOrd="0" presId="urn:microsoft.com/office/officeart/2005/8/layout/vProcess5"/>
    <dgm:cxn modelId="{BD13FC01-4C95-47C2-B78B-6444733FA7B7}" type="presParOf" srcId="{18349C49-7977-41D7-8069-76B2445891DA}" destId="{15445307-8A39-4641-9A59-76766A3134C0}" srcOrd="1" destOrd="0" presId="urn:microsoft.com/office/officeart/2005/8/layout/vProcess5"/>
    <dgm:cxn modelId="{25FBA7D9-7BD8-4397-BFDC-A842CF488CE4}" type="presParOf" srcId="{18349C49-7977-41D7-8069-76B2445891DA}" destId="{BCB2929F-7946-4334-96D0-05D753B6F981}" srcOrd="2" destOrd="0" presId="urn:microsoft.com/office/officeart/2005/8/layout/vProcess5"/>
    <dgm:cxn modelId="{69B8CA85-CB06-46CF-8E02-491C62FD37F9}" type="presParOf" srcId="{18349C49-7977-41D7-8069-76B2445891DA}" destId="{C16DD62D-140F-4DEF-A463-00682F7BBA87}" srcOrd="3" destOrd="0" presId="urn:microsoft.com/office/officeart/2005/8/layout/vProcess5"/>
    <dgm:cxn modelId="{445ED808-7E6D-49AA-BEB0-9D97F56AA421}" type="presParOf" srcId="{18349C49-7977-41D7-8069-76B2445891DA}" destId="{E2A477D0-162C-4808-A3A9-C5B85F013E56}" srcOrd="4" destOrd="0" presId="urn:microsoft.com/office/officeart/2005/8/layout/vProcess5"/>
    <dgm:cxn modelId="{6FF0AF4C-6D4A-40D1-9344-AC44C8613626}" type="presParOf" srcId="{18349C49-7977-41D7-8069-76B2445891DA}" destId="{B659B742-7691-43F0-8BF6-6904A804B448}" srcOrd="5" destOrd="0" presId="urn:microsoft.com/office/officeart/2005/8/layout/vProcess5"/>
    <dgm:cxn modelId="{9623CE5D-8445-456B-892B-14FBD2397EC9}" type="presParOf" srcId="{18349C49-7977-41D7-8069-76B2445891DA}" destId="{332FF4A6-5FE5-42EE-96BC-6CE0E1D98BB3}" srcOrd="6" destOrd="0" presId="urn:microsoft.com/office/officeart/2005/8/layout/vProcess5"/>
    <dgm:cxn modelId="{7B1AA8DA-67EA-49B7-9DCB-A6E685525FA2}" type="presParOf" srcId="{18349C49-7977-41D7-8069-76B2445891DA}" destId="{161534D9-FD9F-47A2-938A-63908A375763}" srcOrd="7" destOrd="0" presId="urn:microsoft.com/office/officeart/2005/8/layout/vProcess5"/>
    <dgm:cxn modelId="{3CAE684C-8F4A-41F0-8CA2-64FA0D871465}" type="presParOf" srcId="{18349C49-7977-41D7-8069-76B2445891DA}" destId="{CE62216E-6CEB-43D0-AC93-775C01700FEF}" srcOrd="8" destOrd="0" presId="urn:microsoft.com/office/officeart/2005/8/layout/vProcess5"/>
    <dgm:cxn modelId="{EEBB8F75-6205-4609-A8B5-DA586A5B236F}" type="presParOf" srcId="{18349C49-7977-41D7-8069-76B2445891DA}" destId="{26A7168D-8424-4215-A947-AD417D6E738E}" srcOrd="9" destOrd="0" presId="urn:microsoft.com/office/officeart/2005/8/layout/vProcess5"/>
    <dgm:cxn modelId="{7BCC0E56-3F11-4790-854D-38728D1D06B6}" type="presParOf" srcId="{18349C49-7977-41D7-8069-76B2445891DA}" destId="{56ABDC1F-5A49-4CCE-B68B-102501AB25BB}" srcOrd="10" destOrd="0" presId="urn:microsoft.com/office/officeart/2005/8/layout/vProcess5"/>
    <dgm:cxn modelId="{9B4FCD87-AE27-4101-B885-BD0BCB5EDB19}" type="presParOf" srcId="{18349C49-7977-41D7-8069-76B2445891DA}" destId="{21DCA539-26AA-4445-B12E-B638BEF97EA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45307-8A39-4641-9A59-76766A3134C0}">
      <dsp:nvSpPr>
        <dsp:cNvPr id="0" name=""/>
        <dsp:cNvSpPr/>
      </dsp:nvSpPr>
      <dsp:spPr>
        <a:xfrm>
          <a:off x="0" y="0"/>
          <a:ext cx="5359540" cy="1061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1990 г.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 дополнительного образования на базе государственной школы № 307 </a:t>
          </a:r>
          <a:r>
            <a:rPr lang="ru-RU" sz="1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Адмиралтейского района  </a:t>
          </a:r>
          <a:endParaRPr lang="ru-RU" sz="16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90" y="31090"/>
        <a:ext cx="4124418" cy="999305"/>
      </dsp:txXfrm>
    </dsp:sp>
    <dsp:sp modelId="{BCB2929F-7946-4334-96D0-05D753B6F981}">
      <dsp:nvSpPr>
        <dsp:cNvPr id="0" name=""/>
        <dsp:cNvSpPr/>
      </dsp:nvSpPr>
      <dsp:spPr>
        <a:xfrm>
          <a:off x="362733" y="1276731"/>
          <a:ext cx="5359540" cy="1061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2008 г.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  на ул. Планерной (начальная) в </a:t>
          </a:r>
          <a:r>
            <a:rPr lang="ru-RU" sz="16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Приморском районе</a:t>
          </a:r>
          <a:endParaRPr lang="ru-RU" sz="16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823" y="1307821"/>
        <a:ext cx="4158533" cy="999305"/>
      </dsp:txXfrm>
    </dsp:sp>
    <dsp:sp modelId="{C16DD62D-140F-4DEF-A463-00682F7BBA87}">
      <dsp:nvSpPr>
        <dsp:cNvPr id="0" name=""/>
        <dsp:cNvSpPr/>
      </dsp:nvSpPr>
      <dsp:spPr>
        <a:xfrm>
          <a:off x="891023" y="2508965"/>
          <a:ext cx="5359540" cy="1061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endParaRPr lang="ru-RU" sz="18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2019 г.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 на </a:t>
          </a:r>
          <a:r>
            <a:rPr lang="ru-RU" sz="16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Лахтинском</a:t>
          </a: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пр</a:t>
          </a: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-те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(полного цикла) в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600" b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Приморском районе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Georgia" panose="02040502050405020303" pitchFamily="18" charset="0"/>
          </a:endParaRPr>
        </a:p>
      </dsp:txBody>
      <dsp:txXfrm>
        <a:off x="922113" y="2540055"/>
        <a:ext cx="4165232" cy="999305"/>
      </dsp:txXfrm>
    </dsp:sp>
    <dsp:sp modelId="{E2A477D0-162C-4808-A3A9-C5B85F013E56}">
      <dsp:nvSpPr>
        <dsp:cNvPr id="0" name=""/>
        <dsp:cNvSpPr/>
      </dsp:nvSpPr>
      <dsp:spPr>
        <a:xfrm>
          <a:off x="1339884" y="3763447"/>
          <a:ext cx="5359540" cy="1061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2019 г.</a:t>
          </a:r>
        </a:p>
        <a:p>
          <a:pPr lvl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Школа  в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Ламбери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(полного цикла) во </a:t>
          </a:r>
          <a:r>
            <a:rPr lang="ru-RU" sz="180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Всеволожском районе</a:t>
          </a:r>
          <a:endParaRPr lang="ru-RU" sz="18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0974" y="3794537"/>
        <a:ext cx="4158533" cy="999305"/>
      </dsp:txXfrm>
    </dsp:sp>
    <dsp:sp modelId="{B659B742-7691-43F0-8BF6-6904A804B448}">
      <dsp:nvSpPr>
        <dsp:cNvPr id="0" name=""/>
        <dsp:cNvSpPr/>
      </dsp:nvSpPr>
      <dsp:spPr>
        <a:xfrm>
          <a:off x="4669574" y="813001"/>
          <a:ext cx="689965" cy="6899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4824816" y="813001"/>
        <a:ext cx="379481" cy="519199"/>
      </dsp:txXfrm>
    </dsp:sp>
    <dsp:sp modelId="{332FF4A6-5FE5-42EE-96BC-6CE0E1D98BB3}">
      <dsp:nvSpPr>
        <dsp:cNvPr id="0" name=""/>
        <dsp:cNvSpPr/>
      </dsp:nvSpPr>
      <dsp:spPr>
        <a:xfrm>
          <a:off x="5118436" y="2067483"/>
          <a:ext cx="689965" cy="6899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5273678" y="2067483"/>
        <a:ext cx="379481" cy="519199"/>
      </dsp:txXfrm>
    </dsp:sp>
    <dsp:sp modelId="{161534D9-FD9F-47A2-938A-63908A375763}">
      <dsp:nvSpPr>
        <dsp:cNvPr id="0" name=""/>
        <dsp:cNvSpPr/>
      </dsp:nvSpPr>
      <dsp:spPr>
        <a:xfrm>
          <a:off x="5560598" y="3321966"/>
          <a:ext cx="689965" cy="6899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5715840" y="3321966"/>
        <a:ext cx="379481" cy="519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77651F-414B-4EEA-AAB5-F44F0CB630C4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A716F7-BFAD-4CC9-9095-579D221BB1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512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6A317F-4E96-4405-A507-8E5C2FC2E7F5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00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35444C-4628-4E86-BD82-D924DC83182B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93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8CAF57-AE1E-42C6-95CD-76B7063C9082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7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BE945-F1FB-4946-AAC6-1D553E40977F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6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7BB347-10AB-48CB-AC9A-C456CEDDC258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1415D5-AD11-40D3-A639-6C23CC20E682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84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B09961-1BA5-40B9-B92F-264522412E5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4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34B27-795E-4005-8889-1B6C9CE504F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3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40602E-A6A7-4B91-B973-B5DE0AC01282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37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9776DA-10F8-4268-8CA3-EB2D0C0AE9A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31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2C82DF-0408-45AA-B547-5EFFF2981E40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6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0452AF-2D90-4D1D-8F34-9A18BDDF13A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36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395FF3-12E3-477F-9235-37D90BA11E7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29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40CA57-88AF-4C73-B3F0-6C89EDC64F2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1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1A6927-C484-424D-92B3-CF17CA266DBB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4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498C19-8DF1-41BB-BC20-FA6BFE90BED5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9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A37157-5E55-47F4-BCEE-C81C5B50C922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73CCC-6669-47C2-9F72-0231C0D88736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7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1A10D-F9AB-445D-AA6C-B395AA38EF2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0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7C63FC-A668-41BA-90C7-402C7EAB3D8F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2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8DD21A-FE13-4E0B-80A7-655CCAD60520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8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69FA-FA9A-4D1C-9FED-4DB7E5E15BE4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3606-5795-49B9-BB65-2887BDD2F2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474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D6C44-863A-4448-AB0D-EBDA213AA68C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1769D-0A50-4819-B8A5-428D74ADDE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398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14EC-39C0-404B-98A5-60CFA1EC6BDF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DF61-B19E-4ED2-8BC2-DF920987CA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909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0B0B-30F1-4972-9C05-95EBBFC42B62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59078-9ADC-4148-9DC9-8DF2665C6A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355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687D-028F-4190-A8BF-A604C88AC694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6CDF4-5C77-4768-AB0B-9B5642C542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51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4B8E-1B8E-4175-BE01-448D119B0032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10AC-60DF-4C34-B0C1-7C37D30C25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60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4299-8FD9-46D1-AA7E-C51032B64D5D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7620-1EA5-4B66-9905-098CFE7037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561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53482-F3E0-480B-B32D-6B16886DA1FF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6B346-7BE3-4EBA-9A40-638AE0D08B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75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3A6D7-4845-4FE2-BF83-1A3D83B3206D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E6CB-86A8-46FD-93A2-13B61CBF3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77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C0CB2-8959-487D-8154-001F9C3C390B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C4F3-706C-4686-99ED-41A5717128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780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409B-CCE5-4925-B2E9-C6EA45BD427F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DF980-D899-434D-B762-C33F13D31C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47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40DC9-468A-4AA5-BDA2-6EDBDDD4B4E6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9301CA56-791E-4130-A232-453ECAB68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11" r:id="rId9"/>
    <p:sldLayoutId id="2147483909" r:id="rId10"/>
    <p:sldLayoutId id="21474839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/>
        </p:nvGraphicFramePr>
        <p:xfrm>
          <a:off x="900113" y="1700213"/>
          <a:ext cx="3714750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9" name="TextBox 23"/>
          <p:cNvSpPr txBox="1">
            <a:spLocks noChangeArrowheads="1"/>
          </p:cNvSpPr>
          <p:nvPr/>
        </p:nvSpPr>
        <p:spPr bwMode="auto">
          <a:xfrm>
            <a:off x="1747838" y="476250"/>
            <a:ext cx="65436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  <a:latin typeface="Georgia" panose="02040502050405020303" pitchFamily="18" charset="0"/>
              </a:rPr>
              <a:t>Частное общеобразовательное учреждение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0070C0"/>
                </a:solidFill>
                <a:latin typeface="Georgia" panose="02040502050405020303" pitchFamily="18" charset="0"/>
              </a:rPr>
              <a:t>Школа «Деловая волна»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Georgia" panose="02040502050405020303" pitchFamily="18" charset="0"/>
              </a:rPr>
              <a:t>Адмиралтейский район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100" name="TextBox 25"/>
          <p:cNvSpPr txBox="1">
            <a:spLocks noChangeArrowheads="1"/>
          </p:cNvSpPr>
          <p:nvPr/>
        </p:nvSpPr>
        <p:spPr bwMode="auto">
          <a:xfrm>
            <a:off x="5292725" y="6075363"/>
            <a:ext cx="4032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Georgia" panose="02040502050405020303" pitchFamily="18" charset="0"/>
              </a:rPr>
              <a:t>Лицензия КО 78ЛО № 0000473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Georgia" panose="02040502050405020303" pitchFamily="18" charset="0"/>
              </a:rPr>
              <a:t>Срок действия - бессрочно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1175" y="1822450"/>
            <a:ext cx="8208963" cy="384651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latin typeface="Georgia" pitchFamily="18" charset="0"/>
              </a:rPr>
              <a:t>ДЕНЬ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latin typeface="Georgia" pitchFamily="18" charset="0"/>
              </a:rPr>
              <a:t>ОТКРЫТЫХ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FF0000"/>
                </a:solidFill>
                <a:latin typeface="Georgia" pitchFamily="18" charset="0"/>
              </a:rPr>
              <a:t>ДВЕРЕЙ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solidFill>
                <a:srgbClr val="FF0000"/>
              </a:solidFill>
              <a:latin typeface="Georgia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 декабря 2021г.</a:t>
            </a:r>
          </a:p>
        </p:txBody>
      </p:sp>
      <p:pic>
        <p:nvPicPr>
          <p:cNvPr id="4102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87450" y="620713"/>
            <a:ext cx="71294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Актерское мастерство</a:t>
            </a:r>
          </a:p>
        </p:txBody>
      </p:sp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658813" y="1255713"/>
            <a:ext cx="8461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360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проходят в зале театральной студии, не только создающего атмосферу настоящего театра, но и оборудованной современной специальной светозвуковой аппаратурой.</a:t>
            </a:r>
          </a:p>
        </p:txBody>
      </p:sp>
      <p:pic>
        <p:nvPicPr>
          <p:cNvPr id="51202" name="Picture 2" descr="IMG_3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68937"/>
            <a:ext cx="2911475" cy="2190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IMG_3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46" y="2178899"/>
            <a:ext cx="2919413" cy="2190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IMG_44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41" y="4449973"/>
            <a:ext cx="2911475" cy="2205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IMG_44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46" y="4449973"/>
            <a:ext cx="2911475" cy="219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7" descr="https://image.jimcdn.com/app/cms/image/transf/none/path/s0ed3b66b6bd486e0/image/i428f01ed320d3562/version/1515033310/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3859213"/>
            <a:ext cx="16668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54138" y="620713"/>
            <a:ext cx="71294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Мировая художественная культура</a:t>
            </a:r>
          </a:p>
        </p:txBody>
      </p:sp>
      <p:sp>
        <p:nvSpPr>
          <p:cNvPr id="24580" name="Прямоугольник 12"/>
          <p:cNvSpPr>
            <a:spLocks noChangeArrowheads="1"/>
          </p:cNvSpPr>
          <p:nvPr/>
        </p:nvSpPr>
        <p:spPr bwMode="auto">
          <a:xfrm>
            <a:off x="3511550" y="12588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FF0000"/>
                </a:solidFill>
              </a:rPr>
              <a:t>1 час в неделю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11550" y="1628775"/>
            <a:ext cx="5475288" cy="4030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sz="1600" b="1" i="1" dirty="0">
                <a:solidFill>
                  <a:srgbClr val="C00000"/>
                </a:solidFill>
              </a:rPr>
              <a:t>       </a:t>
            </a:r>
            <a:r>
              <a:rPr lang="ru-RU" sz="2000" b="1" i="1" dirty="0">
                <a:solidFill>
                  <a:srgbClr val="FF0000"/>
                </a:solidFill>
              </a:rPr>
              <a:t>Краткое описание курса:</a:t>
            </a:r>
          </a:p>
          <a:p>
            <a:pPr algn="just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 первый год обучения учащиеся осваивают следующий учебный материал: 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узнают, кто такой художник, какие </a:t>
            </a:r>
          </a:p>
          <a:p>
            <a:pPr algn="just"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 бывают   ( художники-</a:t>
            </a:r>
          </a:p>
          <a:p>
            <a:pPr algn="just"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пейзажисты, исторические живописцы, </a:t>
            </a:r>
          </a:p>
          <a:p>
            <a:pPr algn="just"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портретисты и др.);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ознакомятся с различными жанрами и </a:t>
            </a:r>
          </a:p>
          <a:p>
            <a:pPr algn="just"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видами в изобразительном искусстве,</a:t>
            </a:r>
          </a:p>
          <a:p>
            <a:pPr algn="just">
              <a:defRPr/>
            </a:pPr>
            <a:r>
              <a:rPr lang="ru-RU" alt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их различать.</a:t>
            </a:r>
          </a:p>
          <a:p>
            <a:pPr algn="just">
              <a:defRPr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" y="1740769"/>
            <a:ext cx="313173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822" y="3732983"/>
            <a:ext cx="2680322" cy="3059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84" name="Прямоугольник 13"/>
          <p:cNvSpPr>
            <a:spLocks noChangeArrowheads="1"/>
          </p:cNvSpPr>
          <p:nvPr/>
        </p:nvSpPr>
        <p:spPr bwMode="auto">
          <a:xfrm>
            <a:off x="3563938" y="5526088"/>
            <a:ext cx="5184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мировой художественной культуре расширяют кругозор учащихся,</a:t>
            </a:r>
            <a:b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мировоззрение и эрудицию.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1325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54138" y="620713"/>
            <a:ext cx="71294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Мировая художественная культура</a:t>
            </a:r>
          </a:p>
        </p:txBody>
      </p:sp>
      <p:sp>
        <p:nvSpPr>
          <p:cNvPr id="26628" name="Прямоугольник 8"/>
          <p:cNvSpPr>
            <a:spLocks noChangeArrowheads="1"/>
          </p:cNvSpPr>
          <p:nvPr/>
        </p:nvSpPr>
        <p:spPr bwMode="auto">
          <a:xfrm>
            <a:off x="879475" y="1192213"/>
            <a:ext cx="7870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проводятся в студии изобразительного искусства.</a:t>
            </a:r>
          </a:p>
        </p:txBody>
      </p:sp>
      <p:pic>
        <p:nvPicPr>
          <p:cNvPr id="2662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700213"/>
            <a:ext cx="354171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671692" cy="2574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1230" y="3679644"/>
            <a:ext cx="2733535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2" name="Picture 8" descr="https://clipart-best.com/img/palette/palette-clip-art-8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3273425"/>
            <a:ext cx="11207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46200" y="679450"/>
            <a:ext cx="7610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Особенности учебного процесса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628775"/>
            <a:ext cx="8491538" cy="6308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уникальное сотрудничество государственной школы 307 и школы дополнительного образования;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оснащение учебных помещений (кабинеты иностранных языков, танцевальный зал, студия изобразительного искусства, театральная студия);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по иностранным языкам проходят в группах малой наполняемости (от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человек);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углубленное изучение английского языка — одно из приоритетных направлений школы «Деловая волна» (подготовка к сдаче Международных экзаменов по английскому языку);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учебного процесса по программе дополнительного образования осуществляется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основной программы учащиеся имеют возможность продолжить занятия в профессиональных творческих студиях "Комильфо", "Арт-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Данс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"Чудодеи", "Вдохновение" ;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умные каникулы: Центр международного образования и туризма «Деловая волна»  организует экскурсионные программы и языковые стажировки в страны изучаемого языка; дистанционные курсы  в каникулярное время. </a:t>
            </a: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124075" y="620713"/>
            <a:ext cx="54721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Студии </a:t>
            </a:r>
            <a:endParaRPr lang="en-US" alt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на </a:t>
            </a:r>
            <a:r>
              <a:rPr lang="ru-RU" alt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2021-2022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учебный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375" y="1641475"/>
            <a:ext cx="6624638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Студия изобразительного искусства</a:t>
            </a:r>
          </a:p>
          <a:p>
            <a:pPr eaLnBrk="1" hangingPunct="1">
              <a:defRPr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«Вдохновение»</a:t>
            </a:r>
          </a:p>
          <a:p>
            <a:pPr eaLnBrk="1" hangingPunct="1">
              <a:defRPr/>
            </a:pP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Студия бального танца «Арт-</a:t>
            </a:r>
            <a:r>
              <a:rPr lang="ru-R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Данс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Студия эстрадного танца «Комильфо»</a:t>
            </a:r>
          </a:p>
          <a:p>
            <a:pPr eaLnBrk="1" hangingPunct="1">
              <a:defRPr/>
            </a:pP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Театральная студия «Чудодеи»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40" y="1794104"/>
            <a:ext cx="2497558" cy="1665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602713"/>
            <a:ext cx="2605296" cy="1737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4" y="4365104"/>
            <a:ext cx="2605296" cy="1737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96818"/>
            <a:ext cx="2605296" cy="1737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9" name="Picture 6" descr="http://www.eduportal44.ru/Sharya/shool2/2/SiteAssets/SitePages/%D0%94%D0%BE%D0%BC%D0%B0%D1%88%D0%BD%D1%8F%D1%8F/%D1%86%D0%B4%D0%B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732213"/>
            <a:ext cx="15065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188" y="755650"/>
            <a:ext cx="896461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Студия изобразительного искусства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«ВДОХНОВЕНИЕ»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850" y="1684338"/>
            <a:ext cx="849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оборудована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мастерская.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Работа за мольбертами, на больших форматах позволяет с самого начала правильно «поставить» и разработать руку, выработать правильную осанку, сохранить хорошее зрение.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3" y="3003560"/>
            <a:ext cx="3037344" cy="2025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01" y="3007748"/>
            <a:ext cx="3024780" cy="2016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2" y="4653136"/>
            <a:ext cx="2965336" cy="1977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6" name="Picture 12" descr="https://free-png.ru/wp-content/uploads/2021/08/free-png.ru-9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3116263"/>
            <a:ext cx="173037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188" y="755650"/>
            <a:ext cx="77771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Театральная студия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«ЧУДОДЕИ»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87338" y="1709738"/>
            <a:ext cx="842486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Дети, увлеченные актерским мастерством, становятся актерами детской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театральной студии "Чудодеи".</a:t>
            </a: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Студия ставит спектакли, этюды, сценические зарисовки. В рамках студийного расписания проводят мастер-классы "играющие" актёры Санкт-Петербурга. </a:t>
            </a:r>
          </a:p>
        </p:txBody>
      </p:sp>
      <p:pic>
        <p:nvPicPr>
          <p:cNvPr id="11" name="Picture 24" descr="Изображение 3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340815"/>
            <a:ext cx="312087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5528" y="3340815"/>
            <a:ext cx="2894943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27" y="4231644"/>
            <a:ext cx="3253368" cy="2169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4" name="Picture 2" descr="https://new.dop.mosreg.ru/images/events/cover/9cc10983602c4a302fc6d0dcd060b2ee_b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997200"/>
            <a:ext cx="1730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Прямоугольник 7"/>
          <p:cNvSpPr>
            <a:spLocks noChangeArrowheads="1"/>
          </p:cNvSpPr>
          <p:nvPr/>
        </p:nvSpPr>
        <p:spPr bwMode="auto">
          <a:xfrm>
            <a:off x="50800" y="6426200"/>
            <a:ext cx="9093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Театральная студия прекрасно оборудована – большой зал, профессиональное освещение и звук.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188" y="755650"/>
            <a:ext cx="77771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Студия бального танца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«АРТ-ДАНС»</a:t>
            </a:r>
          </a:p>
        </p:txBody>
      </p:sp>
      <p:sp>
        <p:nvSpPr>
          <p:cNvPr id="36868" name="Прямоугольник 1"/>
          <p:cNvSpPr>
            <a:spLocks noChangeArrowheads="1"/>
          </p:cNvSpPr>
          <p:nvPr/>
        </p:nvSpPr>
        <p:spPr bwMode="auto">
          <a:xfrm>
            <a:off x="323850" y="1716088"/>
            <a:ext cx="8712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i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Бальные танцы для детей </a:t>
            </a:r>
            <a:r>
              <a:rPr lang="ru-RU" altLang="ru-RU" sz="2000" b="1" i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вид спорта, предусматривающий развитие пластики, координации движений, происходит развитие общей физической подготовки (силы, выносливости, ловкости), чувства ритма и эстетического восприятия мира.</a:t>
            </a:r>
          </a:p>
        </p:txBody>
      </p:sp>
      <p:pic>
        <p:nvPicPr>
          <p:cNvPr id="36869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074988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https://cstor.nn2.ru/forum/data/forum/files/2017-12/192043050-tants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9346"/>
            <a:ext cx="3356188" cy="2236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4281488"/>
            <a:ext cx="312737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угольник 5"/>
          <p:cNvSpPr>
            <a:spLocks noChangeArrowheads="1"/>
          </p:cNvSpPr>
          <p:nvPr/>
        </p:nvSpPr>
        <p:spPr bwMode="auto">
          <a:xfrm>
            <a:off x="7938" y="6446838"/>
            <a:ext cx="8753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Занятия проводятся в специально оборудованном зале.</a:t>
            </a:r>
            <a:r>
              <a:rPr lang="ru-RU" altLang="ru-RU" sz="160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49" y="3084135"/>
            <a:ext cx="1913404" cy="175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188" y="755650"/>
            <a:ext cx="77771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Студия эстрадного танца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«КОМИЛЬФО»</a:t>
            </a:r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7938" y="6446838"/>
            <a:ext cx="8753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Занятия проводятся в зале бальных танцев.</a:t>
            </a:r>
            <a:r>
              <a:rPr lang="ru-RU" altLang="ru-RU" sz="160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638" y="1577975"/>
            <a:ext cx="8953500" cy="12620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" pitchFamily="18" charset="0"/>
              </a:rPr>
              <a:t>            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студии </a:t>
            </a:r>
            <a:r>
              <a:rPr lang="ru-RU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только научить ребенка танцевать, но и красиво двигаться, выражать свои эмоции в танце. Хореография способствует улучшению физических качеств ребенка (гибкости, ловкости, выносливости) и укреплению всего организма</a:t>
            </a:r>
            <a:r>
              <a:rPr lang="ru-RU" sz="2000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38" y="2754684"/>
            <a:ext cx="321406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298" name="Picture 2" descr="IMG-20210426-WA0011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2" y="2813452"/>
            <a:ext cx="287337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IMG-20210426-WA00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18" y="4203042"/>
            <a:ext cx="3031257" cy="2243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7" descr="https://kronmo.ru/files/pdf/krt/2019/nag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2617788"/>
            <a:ext cx="18510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4250" y="750888"/>
            <a:ext cx="81565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Подготовка к школе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«Развивающие занятия для детей дошкольного возраста»</a:t>
            </a:r>
          </a:p>
        </p:txBody>
      </p:sp>
      <p:sp>
        <p:nvSpPr>
          <p:cNvPr id="40964" name="Прямоугольник 5"/>
          <p:cNvSpPr>
            <a:spLocks noChangeArrowheads="1"/>
          </p:cNvSpPr>
          <p:nvPr/>
        </p:nvSpPr>
        <p:spPr bwMode="auto">
          <a:xfrm>
            <a:off x="371475" y="6273800"/>
            <a:ext cx="8753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Занятия проводятся по субботам с 10.00 до 13.30. </a:t>
            </a:r>
          </a:p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Набор в группы по подготовке детей к школе осуществляется в течение всего учебного года.</a:t>
            </a:r>
            <a:r>
              <a:rPr lang="ru-RU" altLang="ru-RU" sz="160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6700" y="1624013"/>
            <a:ext cx="8740775" cy="7080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" pitchFamily="18" charset="0"/>
              </a:rPr>
              <a:t>            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образовательной программы </a:t>
            </a:r>
            <a:r>
              <a:rPr lang="ru-RU" sz="2000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личности ребенка, формирование его готовности к систематическому школьному обучению.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 Premr Pro" pitchFamily="18" charset="0"/>
            </a:endParaRPr>
          </a:p>
        </p:txBody>
      </p:sp>
      <p:sp>
        <p:nvSpPr>
          <p:cNvPr id="40966" name="Прямоугольник 1"/>
          <p:cNvSpPr>
            <a:spLocks noChangeArrowheads="1"/>
          </p:cNvSpPr>
          <p:nvPr/>
        </p:nvSpPr>
        <p:spPr bwMode="auto">
          <a:xfrm>
            <a:off x="2843213" y="2327275"/>
            <a:ext cx="6310312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включает разделы: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«Занимательная </a:t>
            </a: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математика»</a:t>
            </a:r>
            <a:r>
              <a:rPr lang="ru-RU" alt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1400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ru-RU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формирование мыслительных операций анализа, синтеза, сравнения, обобщения, классификации, аналогии</a:t>
            </a:r>
            <a:r>
              <a:rPr lang="ru-RU" altLang="ru-RU" b="1" i="1" dirty="0" smtClean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«Волшебные линии»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направлен на подготовку детей к письму</a:t>
            </a:r>
            <a:r>
              <a:rPr lang="ru-RU" alt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«Букварёнок»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направлен на подготовку детей к обучению </a:t>
            </a:r>
            <a:r>
              <a:rPr lang="ru-RU" alt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чтению 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формированию элементарных навыков культуры речи</a:t>
            </a:r>
            <a:r>
              <a:rPr lang="ru-RU" alt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«Я познаю мир»</a:t>
            </a: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 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 на развитие речи и формирование целостной картины мира</a:t>
            </a:r>
            <a:r>
              <a:rPr lang="ru-RU" alt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alt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Домисолька»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направлен </a:t>
            </a:r>
            <a:r>
              <a:rPr lang="ru-RU" altLang="ru-RU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i="1" dirty="0" smtClean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музыкально-эстетическое</a:t>
            </a:r>
          </a:p>
          <a:p>
            <a:pPr algn="just">
              <a:defRPr/>
            </a:pPr>
            <a:r>
              <a:rPr lang="ru-RU" altLang="ru-RU" b="1" i="1" dirty="0" smtClean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воспитание </a:t>
            </a:r>
            <a:r>
              <a:rPr lang="ru-RU" altLang="ru-RU" b="1" i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вокальное развитие ребенка.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6" y="2375500"/>
            <a:ext cx="2638047" cy="1845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4" y="4306606"/>
            <a:ext cx="2672164" cy="194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1141413" y="908050"/>
            <a:ext cx="7689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 "Бизнес-школа "Деловая волна"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была создана в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г.</a:t>
            </a:r>
            <a:r>
              <a:rPr lang="ru-RU" altLang="ru-RU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школы № 307 Адмиралтейского района Санкт-Петербурга с целью углубленного изучения иностранных языков,  экономики и предметов художественно-эстетического цикла.</a:t>
            </a:r>
          </a:p>
          <a:p>
            <a:pPr algn="ctr" eaLnBrk="1" hangingPunct="1"/>
            <a:r>
              <a:rPr lang="ru-RU" altLang="ru-RU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 </a:t>
            </a:r>
            <a:r>
              <a:rPr lang="en-US" altLang="ru-RU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</a:t>
            </a:r>
            <a:r>
              <a:rPr lang="en-US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получила государственную аккредитацию и была переименована в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общеобразовательное учреждение  «Деловая волна».</a:t>
            </a:r>
          </a:p>
        </p:txBody>
      </p:sp>
      <p:pic>
        <p:nvPicPr>
          <p:cNvPr id="614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3427413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16"/>
          <p:cNvSpPr>
            <a:spLocks noChangeArrowheads="1"/>
          </p:cNvSpPr>
          <p:nvPr/>
        </p:nvSpPr>
        <p:spPr bwMode="auto">
          <a:xfrm>
            <a:off x="3754438" y="3438525"/>
            <a:ext cx="50768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г. 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«Деловая волна»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исполнилось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год.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стараемся сохранять наши традиции, совмещать в нашей работе накопленный опыт и инновационные образовательные технологии, делать все,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нашим воспитанникам было интересно и уютно в нашей школе.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450" y="642938"/>
            <a:ext cx="7777163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Центр международного образования и туризма «Деловая волна»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303838" y="1527175"/>
            <a:ext cx="36734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с 2000 года </a:t>
            </a:r>
          </a:p>
          <a:p>
            <a:pPr algn="ctr" eaLnBrk="1" hangingPunct="1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организации*:</a:t>
            </a:r>
          </a:p>
          <a:p>
            <a:pPr eaLnBrk="1" hangingPunct="1">
              <a:buFontTx/>
              <a:buChar char="•"/>
            </a:pPr>
            <a:r>
              <a:rPr lang="ru-RU" altLang="ru-RU" sz="2000" b="1">
                <a:solidFill>
                  <a:srgbClr val="000066"/>
                </a:solidFill>
                <a:latin typeface="Garamond" panose="02020404030301010803" pitchFamily="18" charset="0"/>
              </a:rPr>
              <a:t> Каникулярного и летнего отдыха</a:t>
            </a:r>
          </a:p>
          <a:p>
            <a:pPr eaLnBrk="1" hangingPunct="1">
              <a:buFontTx/>
              <a:buChar char="•"/>
            </a:pPr>
            <a:r>
              <a:rPr lang="ru-RU" altLang="ru-RU" sz="2000" b="1">
                <a:solidFill>
                  <a:srgbClr val="000066"/>
                </a:solidFill>
                <a:latin typeface="Garamond" panose="02020404030301010803" pitchFamily="18" charset="0"/>
              </a:rPr>
              <a:t> Экскурсионных программ</a:t>
            </a:r>
          </a:p>
          <a:p>
            <a:pPr eaLnBrk="1" hangingPunct="1">
              <a:buFontTx/>
              <a:buChar char="•"/>
            </a:pPr>
            <a:r>
              <a:rPr lang="ru-RU" altLang="ru-RU" sz="2000" b="1">
                <a:solidFill>
                  <a:srgbClr val="000066"/>
                </a:solidFill>
                <a:latin typeface="Garamond" panose="02020404030301010803" pitchFamily="18" charset="0"/>
              </a:rPr>
              <a:t> Зарубежных языковых стажировок</a:t>
            </a:r>
          </a:p>
          <a:p>
            <a:pPr eaLnBrk="1" hangingPunct="1">
              <a:buFontTx/>
              <a:buChar char="•"/>
            </a:pPr>
            <a:r>
              <a:rPr lang="ru-RU" altLang="ru-RU" sz="2000" b="1">
                <a:solidFill>
                  <a:srgbClr val="000066"/>
                </a:solidFill>
                <a:latin typeface="Garamond" panose="02020404030301010803" pitchFamily="18" charset="0"/>
              </a:rPr>
              <a:t> Дистанционных курсов в каникулярное время</a:t>
            </a:r>
          </a:p>
        </p:txBody>
      </p:sp>
      <p:pic>
        <p:nvPicPr>
          <p:cNvPr id="11" name="Picture 22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68" y="1499552"/>
            <a:ext cx="2459448" cy="1844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25463" y="3259138"/>
            <a:ext cx="1774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Финляндия</a:t>
            </a:r>
          </a:p>
        </p:txBody>
      </p:sp>
      <p:pic>
        <p:nvPicPr>
          <p:cNvPr id="43015" name="Picture 7" descr="https://www.crushpixel.com/big-static16/preview4/teen-schoolgirl-headphones-listening-music-2495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73" y="4393128"/>
            <a:ext cx="2592288" cy="1851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Прямоугольник 5"/>
          <p:cNvSpPr>
            <a:spLocks noChangeArrowheads="1"/>
          </p:cNvSpPr>
          <p:nvPr/>
        </p:nvSpPr>
        <p:spPr bwMode="auto">
          <a:xfrm>
            <a:off x="173038" y="5089525"/>
            <a:ext cx="4537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b="1">
                <a:solidFill>
                  <a:srgbClr val="000066"/>
                </a:solidFill>
                <a:latin typeface="Garamond" panose="02020404030301010803" pitchFamily="18" charset="0"/>
              </a:rPr>
              <a:t>*Экскурсии проводятся только по </a:t>
            </a:r>
            <a:r>
              <a:rPr lang="ru-RU" altLang="ru-RU" b="1">
                <a:solidFill>
                  <a:srgbClr val="FF0000"/>
                </a:solidFill>
                <a:latin typeface="Garamond" panose="02020404030301010803" pitchFamily="18" charset="0"/>
              </a:rPr>
              <a:t>разрешению РОСПОТРЕБНАЗОРА.</a:t>
            </a:r>
          </a:p>
          <a:p>
            <a:pPr algn="ctr"/>
            <a:r>
              <a:rPr lang="ru-RU" altLang="ru-RU" b="1">
                <a:solidFill>
                  <a:srgbClr val="000066"/>
                </a:solidFill>
                <a:latin typeface="Garamond" panose="02020404030301010803" pitchFamily="18" charset="0"/>
              </a:rPr>
              <a:t>  Билеты в музеи, театры, транспортные расходы, экскурсии оплачиваются отдельно, в стоимость образовательных услуг не входят.</a:t>
            </a:r>
          </a:p>
        </p:txBody>
      </p:sp>
      <p:pic>
        <p:nvPicPr>
          <p:cNvPr id="15" name="Picture 4" descr="C:\Мои документы\Ирина Викторовна\фото\Росица\DSCN2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7758" y="2889380"/>
            <a:ext cx="2637215" cy="1907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2935288" y="4713288"/>
            <a:ext cx="1774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Болгария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4859338" y="6186488"/>
            <a:ext cx="3313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Летние онлайн-курсы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9" grpId="0" autoUpdateAnimBg="0"/>
      <p:bldP spid="12" grpId="0" autoUpdateAnimBg="0"/>
      <p:bldP spid="16" grpId="0" autoUpdateAnimBg="0"/>
      <p:bldP spid="1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8888" y="692150"/>
            <a:ext cx="77771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Контактные данные школы «Деловая волна»</a:t>
            </a:r>
          </a:p>
          <a:p>
            <a:pPr algn="ctr" eaLnBrk="1" hangingPunct="1">
              <a:defRPr/>
            </a:pPr>
            <a:r>
              <a:rPr lang="ru-RU" sz="2000" b="1" dirty="0" err="1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Адмиралтеский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 район</a:t>
            </a:r>
          </a:p>
        </p:txBody>
      </p:sp>
      <p:pic>
        <p:nvPicPr>
          <p:cNvPr id="45060" name="Рисунок 10" descr="Телеф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303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3779838" y="1895475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>
                <a:latin typeface="PT Serif"/>
              </a:rPr>
              <a:t>8 (921) 909-09-24</a:t>
            </a:r>
          </a:p>
        </p:txBody>
      </p:sp>
      <p:pic>
        <p:nvPicPr>
          <p:cNvPr id="45062" name="Рисунок 8" descr="Электронная поч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7813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11"/>
          <p:cNvSpPr txBox="1">
            <a:spLocks noChangeArrowheads="1"/>
          </p:cNvSpPr>
          <p:nvPr/>
        </p:nvSpPr>
        <p:spPr bwMode="auto">
          <a:xfrm>
            <a:off x="3702050" y="3116263"/>
            <a:ext cx="400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>
                <a:latin typeface="PT Serif"/>
              </a:rPr>
              <a:t>info@bwschool.ru</a:t>
            </a:r>
            <a:endParaRPr lang="ru-RU" altLang="ru-RU" sz="3200" b="1">
              <a:latin typeface="PT Serif"/>
            </a:endParaRPr>
          </a:p>
        </p:txBody>
      </p:sp>
      <p:sp>
        <p:nvSpPr>
          <p:cNvPr id="45064" name="TextBox 12"/>
          <p:cNvSpPr txBox="1">
            <a:spLocks noChangeArrowheads="1"/>
          </p:cNvSpPr>
          <p:nvPr/>
        </p:nvSpPr>
        <p:spPr bwMode="auto">
          <a:xfrm>
            <a:off x="3702050" y="4121150"/>
            <a:ext cx="4002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>
                <a:latin typeface="PT Serif"/>
              </a:rPr>
              <a:t>bwschool.ru</a:t>
            </a:r>
            <a:endParaRPr lang="ru-RU" altLang="ru-RU" sz="3200" b="1">
              <a:latin typeface="PT Serif"/>
            </a:endParaRPr>
          </a:p>
        </p:txBody>
      </p:sp>
      <p:pic>
        <p:nvPicPr>
          <p:cNvPr id="4506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5229225"/>
            <a:ext cx="8366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3686175" y="5351463"/>
            <a:ext cx="400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>
                <a:latin typeface="PT Serif"/>
              </a:rPr>
              <a:t>bwschool_307</a:t>
            </a:r>
            <a:endParaRPr lang="ru-RU" altLang="ru-RU" sz="3200" b="1">
              <a:latin typeface="PT Serif"/>
            </a:endParaRPr>
          </a:p>
        </p:txBody>
      </p:sp>
      <p:pic>
        <p:nvPicPr>
          <p:cNvPr id="45067" name="Picture 4" descr="http://cdn.onlinewebfonts.com/svg/download_4812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005263"/>
            <a:ext cx="7905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xtBox 9"/>
          <p:cNvSpPr txBox="1">
            <a:spLocks noChangeArrowheads="1"/>
          </p:cNvSpPr>
          <p:nvPr/>
        </p:nvSpPr>
        <p:spPr bwMode="auto">
          <a:xfrm>
            <a:off x="1692275" y="6210300"/>
            <a:ext cx="5834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Garamond" panose="02020404030301010803" pitchFamily="18" charset="0"/>
              </a:rPr>
              <a:t>СПАСИБО ЗА ВНИМАНИЕ!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1346200" y="709613"/>
            <a:ext cx="741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лет </a:t>
            </a:r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из нескольких классов с дополнительным образованием мы выросли до образовательного комплекса, имеющего отделения в разных районах города.</a:t>
            </a:r>
          </a:p>
        </p:txBody>
      </p:sp>
      <p:pic>
        <p:nvPicPr>
          <p:cNvPr id="819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906713"/>
            <a:ext cx="15668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833563"/>
            <a:ext cx="12239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899592" y="1808621"/>
          <a:ext cx="6699425" cy="482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199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241800"/>
            <a:ext cx="15382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5456238"/>
            <a:ext cx="1406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6013" y="549275"/>
            <a:ext cx="7210425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Прием в школу</a:t>
            </a:r>
          </a:p>
        </p:txBody>
      </p:sp>
      <p:sp>
        <p:nvSpPr>
          <p:cNvPr id="10244" name="Содержимое 2"/>
          <p:cNvSpPr txBox="1">
            <a:spLocks/>
          </p:cNvSpPr>
          <p:nvPr/>
        </p:nvSpPr>
        <p:spPr bwMode="auto">
          <a:xfrm>
            <a:off x="611188" y="2205038"/>
            <a:ext cx="8218487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 класс школы «Деловая волна» </a:t>
            </a: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после приказа о зачислении в школу № 307. Затем родители подают заявление о приеме в школу, после чего заключается договор об образовании на обучение по дополнительным образовательным программам со школой «Деловая волна».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 </a:t>
            </a:r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2 — 11 класс </a:t>
            </a: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на вакантные места по результатам собеседования по английскому языку. </a:t>
            </a:r>
          </a:p>
        </p:txBody>
      </p:sp>
      <p:sp>
        <p:nvSpPr>
          <p:cNvPr id="10245" name="Прямоугольник 1"/>
          <p:cNvSpPr>
            <a:spLocks noChangeArrowheads="1"/>
          </p:cNvSpPr>
          <p:nvPr/>
        </p:nvSpPr>
        <p:spPr bwMode="auto">
          <a:xfrm>
            <a:off x="1141413" y="1303338"/>
            <a:ext cx="7251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 школы «Деловая волна» могут стать только </a:t>
            </a:r>
          </a:p>
          <a:p>
            <a:pPr algn="ctr"/>
            <a:r>
              <a:rPr lang="ru-RU" alt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школы № 307 Адмиралтейского района СПБ</a:t>
            </a:r>
          </a:p>
        </p:txBody>
      </p:sp>
      <p:pic>
        <p:nvPicPr>
          <p:cNvPr id="10246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4508500"/>
            <a:ext cx="2260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6013" y="457200"/>
            <a:ext cx="7210425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Программа дополнительного образования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38250" y="1501775"/>
            <a:ext cx="69643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«Азбука успеха» (1 класс)</a:t>
            </a:r>
          </a:p>
          <a:p>
            <a:pPr algn="ctr">
              <a:defRPr/>
            </a:pP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80975" y="1989138"/>
          <a:ext cx="8785225" cy="48196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8408"/>
                <a:gridCol w="2928408"/>
                <a:gridCol w="2928408"/>
              </a:tblGrid>
              <a:tr h="1440482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3" marR="91443"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43" marR="91443" marT="45730" marB="45730">
                    <a:solidFill>
                      <a:schemeClr val="bg1"/>
                    </a:solidFill>
                  </a:tcPr>
                </a:tc>
              </a:tr>
              <a:tr h="225125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Английский язык</a:t>
                      </a:r>
                    </a:p>
                    <a:p>
                      <a:pPr marL="0" algn="ctr" defTabSz="914400" rtl="0" eaLnBrk="1" latinLnBrk="0" hangingPunct="1"/>
                      <a:endParaRPr lang="ru-RU" sz="1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algn="ctr" defTabSz="914400" rtl="0" eaLnBrk="1" latinLnBrk="0" hangingPunct="1"/>
                      <a:endParaRPr lang="ru-RU" sz="1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 часов в неделю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140 часов в год</a:t>
                      </a:r>
                    </a:p>
                    <a:p>
                      <a:endParaRPr lang="ru-RU" sz="1800" dirty="0"/>
                    </a:p>
                  </a:txBody>
                  <a:tcPr marL="91443" marR="91443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Актерское мастерство</a:t>
                      </a: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часа в неделю</a:t>
                      </a:r>
                    </a:p>
                    <a:p>
                      <a:pPr marL="0" algn="ctr" defTabSz="914400" rtl="0" eaLnBrk="1" latinLnBrk="0" hangingPunct="1"/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60 часов в год</a:t>
                      </a:r>
                    </a:p>
                    <a:p>
                      <a:endParaRPr lang="ru-RU" sz="1800" dirty="0"/>
                    </a:p>
                  </a:txBody>
                  <a:tcPr marL="91443" marR="91443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Мировая</a:t>
                      </a: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художественная культура</a:t>
                      </a:r>
                      <a:endParaRPr lang="ru-RU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9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час в неделю</a:t>
                      </a:r>
                    </a:p>
                    <a:p>
                      <a:pPr marL="0" algn="ctr" defTabSz="914400" rtl="0" eaLnBrk="1" latinLnBrk="0" hangingPunct="1"/>
                      <a:endParaRPr lang="ru-RU" sz="14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 часов в год</a:t>
                      </a:r>
                    </a:p>
                    <a:p>
                      <a:endParaRPr lang="ru-RU" sz="1800" dirty="0"/>
                    </a:p>
                  </a:txBody>
                  <a:tcPr marL="91443" marR="91443" marT="45730" marB="45730"/>
                </a:tc>
              </a:tr>
              <a:tr h="11279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СТОИМОСТЬ ПРОГРАММЫ</a:t>
                      </a:r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ДОП.ОБРАЗОВАНИ</a:t>
                      </a:r>
                      <a:r>
                        <a:rPr kumimoji="0"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Я В ГОД   </a:t>
                      </a:r>
                      <a:r>
                        <a:rPr kumimoji="0"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130500 руб.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В рассрочку равными платежами</a:t>
                      </a: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(9 платежей</a:t>
                      </a: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)   145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00 руб.</a:t>
                      </a:r>
                    </a:p>
                  </a:txBody>
                  <a:tcPr marL="91443" marR="91443" marT="45730" marB="4573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230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36537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2066925"/>
            <a:ext cx="15811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989138"/>
            <a:ext cx="15557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323850" y="1557338"/>
            <a:ext cx="8569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Углубленное изучение английского языка — одно из приоритетных </a:t>
            </a:r>
            <a:endParaRPr lang="en-US" altLang="ru-RU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школы «Деловая волна».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6525" y="620713"/>
            <a:ext cx="60309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Английский язык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Always on the go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1</a:t>
            </a:r>
          </a:p>
          <a:p>
            <a:pPr algn="ctr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8" y="2203450"/>
            <a:ext cx="5832475" cy="1630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311E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английского языка по программе дополнительного образования начинается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класса.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год обучения занятия проводятся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(5 часов в неделю). 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89069"/>
            <a:ext cx="2536600" cy="190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3" name="Прямоугольник 12"/>
          <p:cNvSpPr>
            <a:spLocks noChangeArrowheads="1"/>
          </p:cNvSpPr>
          <p:nvPr/>
        </p:nvSpPr>
        <p:spPr bwMode="auto">
          <a:xfrm>
            <a:off x="2647950" y="3990975"/>
            <a:ext cx="343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программы:</a:t>
            </a:r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215900" y="4403725"/>
            <a:ext cx="87852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проводится по программам углубленного уровня с использованием учебных пособий и электронных ресурсов издательства </a:t>
            </a:r>
            <a:r>
              <a:rPr lang="en-US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Cambridge</a:t>
            </a:r>
            <a:r>
              <a:rPr lang="ru-RU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(Англия)</a:t>
            </a:r>
            <a:r>
              <a:rPr lang="en-US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274B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defRPr/>
            </a:pPr>
            <a:endParaRPr lang="ru-RU" altLang="ru-RU" b="1" i="1" dirty="0">
              <a:solidFill>
                <a:srgbClr val="274B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ru-RU" altLang="ru-RU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мультимедийные средства, аудио и видео материалы, ролевые игры, театрализованные представления, проектная деятельность</a:t>
            </a:r>
            <a:r>
              <a:rPr lang="ru-RU" altLang="ru-RU" b="1" i="1" dirty="0" smtClean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endParaRPr lang="ru-RU" altLang="ru-RU" b="1" i="1" dirty="0">
              <a:solidFill>
                <a:srgbClr val="274B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ru-RU" b="1" i="1" dirty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уделяется развитию коммуникативных навыков и разговорной </a:t>
            </a:r>
            <a:r>
              <a:rPr lang="ru-RU" b="1" i="1" dirty="0" smtClean="0">
                <a:solidFill>
                  <a:srgbClr val="274B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практике.</a:t>
            </a:r>
            <a:endParaRPr lang="ru-RU" altLang="ru-RU" b="1" i="1" dirty="0">
              <a:solidFill>
                <a:srgbClr val="274B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113" y="754063"/>
            <a:ext cx="84963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Cambridge English Language Assessment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Exam Preparation Centre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16388" name="Рисунок 6" descr="Screenshot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r="4185"/>
          <a:stretch>
            <a:fillRect/>
          </a:stretch>
        </p:blipFill>
        <p:spPr bwMode="auto">
          <a:xfrm>
            <a:off x="6516688" y="2001838"/>
            <a:ext cx="2438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750" y="1844675"/>
            <a:ext cx="5616575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2020-2021 учебном году департамент экзаменов по английскому языку Кембриджского университета подтвердил, что частная школа «Деловая волна» является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по подготовке к Кембриджским экзаменам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9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941888"/>
            <a:ext cx="27463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http://2.bp.blogspot.com/-a_EDfda-auw/VTUdHgeBMNI/AAAAAAAAADU/l_U1UnGVsos/s1600/8ecbdc7a9e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8125">
            <a:off x="3403600" y="5526088"/>
            <a:ext cx="24209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68413" y="781050"/>
            <a:ext cx="78755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Оснащение кабинетов английского языка </a:t>
            </a:r>
          </a:p>
        </p:txBody>
      </p:sp>
      <p:pic>
        <p:nvPicPr>
          <p:cNvPr id="1843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481138"/>
            <a:ext cx="28225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51363"/>
            <a:ext cx="29495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408113"/>
            <a:ext cx="29210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4556125"/>
            <a:ext cx="2947987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990850"/>
            <a:ext cx="32797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Прямоугольник 25"/>
          <p:cNvSpPr>
            <a:spLocks noChangeArrowheads="1"/>
          </p:cNvSpPr>
          <p:nvPr/>
        </p:nvSpPr>
        <p:spPr bwMode="auto">
          <a:xfrm>
            <a:off x="2751138" y="1262063"/>
            <a:ext cx="36988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Кабинеты иностранных языков     оснащены мультимедийным оборудованием, </a:t>
            </a:r>
          </a:p>
          <a:p>
            <a:pPr algn="ctr"/>
            <a:r>
              <a:rPr lang="ru-RU" altLang="ru-RU" sz="2200" b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аудио и видео техникой.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9063"/>
            <a:ext cx="1325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87450" y="620713"/>
            <a:ext cx="71294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Актерское мастерство</a:t>
            </a:r>
          </a:p>
        </p:txBody>
      </p:sp>
      <p:sp>
        <p:nvSpPr>
          <p:cNvPr id="20484" name="Прямоугольник 12"/>
          <p:cNvSpPr>
            <a:spLocks noChangeArrowheads="1"/>
          </p:cNvSpPr>
          <p:nvPr/>
        </p:nvSpPr>
        <p:spPr bwMode="auto">
          <a:xfrm>
            <a:off x="3446463" y="1258888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FF0000"/>
                </a:solidFill>
              </a:rPr>
              <a:t>2 часа в неделю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32138" y="1557338"/>
            <a:ext cx="5475287" cy="584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sz="1600" b="1" i="1" dirty="0">
                <a:solidFill>
                  <a:srgbClr val="C00000"/>
                </a:solidFill>
              </a:rPr>
              <a:t>       </a:t>
            </a:r>
            <a:r>
              <a:rPr lang="ru-RU" sz="2000" b="1" i="1" dirty="0">
                <a:solidFill>
                  <a:srgbClr val="FF0000"/>
                </a:solidFill>
              </a:rPr>
              <a:t>Краткое описание курса:</a:t>
            </a:r>
          </a:p>
          <a:p>
            <a:pPr algn="just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 первый год обучения учащиеся совершенствуют следующие умения и навыки: </a:t>
            </a:r>
          </a:p>
          <a:p>
            <a:pPr algn="just"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публичности (умение выступать перед аудиторией как индивидуально, так и в группе, выполнение простейших сценических задач и действий);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понимания творческой индивидуальности и навыков эмоционального самовыражения, актерской техники и основ сценического движения. </a:t>
            </a:r>
          </a:p>
          <a:p>
            <a:pPr algn="just">
              <a:defRPr/>
            </a:pPr>
            <a:endParaRPr lang="ru-RU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работы за год ставится мини-спектакль.</a:t>
            </a:r>
          </a:p>
          <a:p>
            <a:pPr algn="just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just">
              <a:defRPr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3886"/>
            <a:ext cx="2843808" cy="212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7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221163"/>
            <a:ext cx="302418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2183</TotalTime>
  <Words>1056</Words>
  <Application>Microsoft Office PowerPoint</Application>
  <PresentationFormat>Экран (4:3)</PresentationFormat>
  <Paragraphs>190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Calibri</vt:lpstr>
      <vt:lpstr>Constantia</vt:lpstr>
      <vt:lpstr>Wingdings 2</vt:lpstr>
      <vt:lpstr>Georgia</vt:lpstr>
      <vt:lpstr>Times New Roman</vt:lpstr>
      <vt:lpstr>Garamond</vt:lpstr>
      <vt:lpstr>Wingdings</vt:lpstr>
      <vt:lpstr>Garamond Premr Pro</vt:lpstr>
      <vt:lpstr>Monotype Corsiva</vt:lpstr>
      <vt:lpstr>PT Serif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XXX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НОУ Школа «Деловая волна»</dc:title>
  <dc:creator>BW</dc:creator>
  <cp:lastModifiedBy>Work</cp:lastModifiedBy>
  <cp:revision>228</cp:revision>
  <dcterms:created xsi:type="dcterms:W3CDTF">2014-01-15T11:29:01Z</dcterms:created>
  <dcterms:modified xsi:type="dcterms:W3CDTF">2021-11-30T08:27:27Z</dcterms:modified>
</cp:coreProperties>
</file>